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1998" r:id="rId2"/>
    <p:sldId id="1999" r:id="rId3"/>
    <p:sldId id="2029" r:id="rId4"/>
    <p:sldId id="2000" r:id="rId5"/>
    <p:sldId id="2003" r:id="rId6"/>
    <p:sldId id="2027" r:id="rId7"/>
    <p:sldId id="2001" r:id="rId8"/>
    <p:sldId id="2030" r:id="rId9"/>
    <p:sldId id="2002" r:id="rId10"/>
    <p:sldId id="2004" r:id="rId11"/>
    <p:sldId id="2010" r:id="rId12"/>
    <p:sldId id="2009" r:id="rId13"/>
    <p:sldId id="2026" r:id="rId14"/>
    <p:sldId id="2005" r:id="rId15"/>
    <p:sldId id="2034" r:id="rId16"/>
    <p:sldId id="2035" r:id="rId17"/>
    <p:sldId id="2036" r:id="rId18"/>
    <p:sldId id="2031" r:id="rId19"/>
    <p:sldId id="2037" r:id="rId20"/>
    <p:sldId id="2038" r:id="rId21"/>
    <p:sldId id="2039" r:id="rId22"/>
    <p:sldId id="2040" r:id="rId23"/>
    <p:sldId id="2041" r:id="rId24"/>
    <p:sldId id="2042" r:id="rId25"/>
    <p:sldId id="2008" r:id="rId26"/>
    <p:sldId id="2032" r:id="rId27"/>
    <p:sldId id="2045" r:id="rId28"/>
    <p:sldId id="2044" r:id="rId29"/>
    <p:sldId id="2043" r:id="rId30"/>
    <p:sldId id="2024" r:id="rId31"/>
    <p:sldId id="2017" r:id="rId32"/>
    <p:sldId id="2025" r:id="rId33"/>
    <p:sldId id="2018" r:id="rId34"/>
    <p:sldId id="2019" r:id="rId35"/>
    <p:sldId id="2022" r:id="rId36"/>
    <p:sldId id="202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2"/>
    <a:srgbClr val="000000"/>
    <a:srgbClr val="A3238E"/>
    <a:srgbClr val="FFFFFF"/>
    <a:srgbClr val="C0504D"/>
    <a:srgbClr val="9BBB59"/>
    <a:srgbClr val="F79646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9"/>
    <p:restoredTop sz="78981" autoAdjust="0"/>
  </p:normalViewPr>
  <p:slideViewPr>
    <p:cSldViewPr snapToGrid="0" snapToObjects="1">
      <p:cViewPr>
        <p:scale>
          <a:sx n="139" d="100"/>
          <a:sy n="139" d="100"/>
        </p:scale>
        <p:origin x="1112" y="-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6" d="100"/>
        <a:sy n="9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064B-6A1C-B445-8E5B-FDFABB0F306C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5267-E1A4-074A-A884-6BFE3F4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2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Reproducibility versus the real world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Infra/Infra-free; Symmetric / Asymmetric; Application-oriented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&amp; where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www.travelandleisure.com</a:t>
            </a:r>
            <a:r>
              <a:rPr lang="en-US" dirty="0"/>
              <a:t>/airlines-airports/number-of-planes-in-air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Infra/Infra-free; Symmetric / Asymmetric; Application-oriented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4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Metrology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1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Reproducibility versus the real world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Infra/Infra-free; Symmetric / Asymmetric; Application-oriented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1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4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0" i="0" kern="1200">
          <a:solidFill>
            <a:srgbClr val="4F81BD"/>
          </a:solidFill>
          <a:latin typeface="Seravek Medium" panose="020B0503040000020004" pitchFamily="34" charset="0"/>
          <a:ea typeface="+mj-ea"/>
          <a:cs typeface="Seravek Medium" panose="020B05030400000200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Seravek Light"/>
          <a:ea typeface="+mn-ea"/>
          <a:cs typeface="Seravek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b="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icml-reproducibility-workshop/home" TargetMode="External"/><Relationship Id="rId2" Type="http://schemas.openxmlformats.org/officeDocument/2006/relationships/hyperlink" Target="https://sites.google.com/site/iscawdd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eee-ras.org/publications/ram/information-for-authors/reproducible-articles-r-articles-short-replication-articles-r-articles-reply-articl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patpannuto" TargetMode="External"/><Relationship Id="rId5" Type="http://schemas.openxmlformats.org/officeDocument/2006/relationships/hyperlink" Target="https://patpannuto.com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cl-gnss.org/2019/program.html" TargetMode="External"/><Relationship Id="rId3" Type="http://schemas.openxmlformats.org/officeDocument/2006/relationships/hyperlink" Target="https://www.usenix.org/conference/nsdi19/technical-sessions" TargetMode="External"/><Relationship Id="rId7" Type="http://schemas.openxmlformats.org/officeDocument/2006/relationships/hyperlink" Target="http://ipin-conference.org/" TargetMode="External"/><Relationship Id="rId2" Type="http://schemas.openxmlformats.org/officeDocument/2006/relationships/hyperlink" Target="https://sigmobile.org/mobicom/2018/program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nferences.sigcomm.org/sigcomm/2018/program.html" TargetMode="External"/><Relationship Id="rId5" Type="http://schemas.openxmlformats.org/officeDocument/2006/relationships/hyperlink" Target="https://ipsn.acm.org/2019/program.html?v=1" TargetMode="External"/><Relationship Id="rId4" Type="http://schemas.openxmlformats.org/officeDocument/2006/relationships/hyperlink" Target="http://sensys.acm.org/2018/progra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597819"/>
            <a:ext cx="7934417" cy="110251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Planes, Trains, Apples, and Oranges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2200" b="0" dirty="0">
                <a:solidFill>
                  <a:schemeClr val="tx1"/>
                </a:solidFill>
              </a:rPr>
              <a:t>Reproducible Results and Fair Comparisons in Localization Research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2914650"/>
            <a:ext cx="7206448" cy="1314450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chemeClr val="accent1"/>
                </a:solidFill>
                <a:latin typeface="Seravek"/>
                <a:cs typeface="Seravek"/>
              </a:rPr>
              <a:t>Pat </a:t>
            </a:r>
            <a:r>
              <a:rPr lang="en-US" sz="1800" b="1" dirty="0" err="1">
                <a:solidFill>
                  <a:schemeClr val="accent1"/>
                </a:solidFill>
                <a:latin typeface="Seravek"/>
                <a:cs typeface="Seravek"/>
              </a:rPr>
              <a:t>Pannuto</a:t>
            </a:r>
            <a:endParaRPr lang="en-US" sz="1800" b="1" dirty="0">
              <a:solidFill>
                <a:schemeClr val="accent1"/>
              </a:solidFill>
              <a:latin typeface="Seravek"/>
              <a:cs typeface="Seravek"/>
            </a:endParaRPr>
          </a:p>
          <a:p>
            <a:pPr algn="l"/>
            <a:r>
              <a:rPr lang="en-US" sz="1800" dirty="0">
                <a:solidFill>
                  <a:schemeClr val="accent1"/>
                </a:solidFill>
                <a:latin typeface="Seravek"/>
              </a:rPr>
              <a:t>UC Berkeley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0444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Seravek "/>
                <a:cs typeface="Seravek "/>
              </a:rPr>
              <a:t>CPS-IoTBench’19</a:t>
            </a:r>
          </a:p>
          <a:p>
            <a:r>
              <a:rPr lang="en-US" sz="1400" dirty="0">
                <a:solidFill>
                  <a:schemeClr val="accent4"/>
                </a:solidFill>
                <a:latin typeface="Seravek Light"/>
                <a:cs typeface="Seravek Light"/>
              </a:rPr>
              <a:t>April 15, 2019</a:t>
            </a:r>
          </a:p>
        </p:txBody>
      </p:sp>
      <p:pic>
        <p:nvPicPr>
          <p:cNvPr id="8" name="Picture 7" descr="lab11_1000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1026" name="Picture 2" descr="Image result for berkeley seal">
            <a:extLst>
              <a:ext uri="{FF2B5EF4-FFF2-40B4-BE49-F238E27FC236}">
                <a16:creationId xmlns:a16="http://schemas.microsoft.com/office/drawing/2014/main" id="{F88AE3A8-43DE-7743-BBCE-9831B706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4" y="61961"/>
            <a:ext cx="890539" cy="8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595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C442-2038-B947-8F28-A29DC3D0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things in the physical world only happen just that way, just that once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DD33E-7A2E-4440-9AEC-3DBC527C8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ADS-B signals from planes are plentiful and strong – indoor GPS??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729EB-3E4D-AE4F-BDC9-EE36AF7D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30FC61-5DD2-D645-A66D-16B7CEFF1AE2}"/>
              </a:ext>
            </a:extLst>
          </p:cNvPr>
          <p:cNvSpPr txBox="1"/>
          <p:nvPr/>
        </p:nvSpPr>
        <p:spPr>
          <a:xfrm>
            <a:off x="0" y="4904185"/>
            <a:ext cx="419537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Seravek Light"/>
                <a:cs typeface="Seravek Light"/>
              </a:rPr>
              <a:t>Manuel Eichelberger, Kevin </a:t>
            </a:r>
            <a:r>
              <a:rPr lang="en-US" sz="600" i="1" dirty="0" err="1">
                <a:latin typeface="Seravek Light"/>
                <a:cs typeface="Seravek Light"/>
              </a:rPr>
              <a:t>Luchstinger</a:t>
            </a:r>
            <a:r>
              <a:rPr lang="en-US" sz="600" i="1" dirty="0">
                <a:latin typeface="Seravek Light"/>
                <a:cs typeface="Seravek Light"/>
              </a:rPr>
              <a:t>, Simon Tanner, Roger </a:t>
            </a:r>
            <a:r>
              <a:rPr lang="en-US" sz="600" i="1" dirty="0" err="1">
                <a:latin typeface="Seravek Light"/>
                <a:cs typeface="Seravek Light"/>
              </a:rPr>
              <a:t>Wattenhofer</a:t>
            </a:r>
            <a:r>
              <a:rPr lang="en-US" sz="600" i="1" dirty="0">
                <a:latin typeface="Seravek Light"/>
                <a:cs typeface="Seravek Light"/>
              </a:rPr>
              <a:t>, Indoor Localization with Aircraft Signals, </a:t>
            </a:r>
            <a:r>
              <a:rPr lang="en-US" sz="600" i="1" dirty="0" err="1">
                <a:latin typeface="Seravek Light"/>
                <a:cs typeface="Seravek Light"/>
              </a:rPr>
              <a:t>SenSys</a:t>
            </a:r>
            <a:r>
              <a:rPr lang="en-US" sz="600" i="1" dirty="0">
                <a:latin typeface="Seravek Light"/>
                <a:cs typeface="Seravek Light"/>
              </a:rPr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68E07-6A00-B243-99A5-29BC0E60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468" y="1802440"/>
            <a:ext cx="3116732" cy="283674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6D758E2-B6A9-8948-B108-1D8DA6CD3EE2}"/>
              </a:ext>
            </a:extLst>
          </p:cNvPr>
          <p:cNvSpPr/>
          <p:nvPr/>
        </p:nvSpPr>
        <p:spPr>
          <a:xfrm>
            <a:off x="3804504" y="4323563"/>
            <a:ext cx="2905760" cy="4154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67653-0F9E-4148-B4F5-8F8733571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7441"/>
            <a:ext cx="2525094" cy="1694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84879E-62C7-DF4F-8DC7-2046AD1E3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99" y="2780816"/>
            <a:ext cx="2686905" cy="1961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ED444-7243-2949-BC2A-15E10CA1D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612" y="1779096"/>
            <a:ext cx="3282188" cy="1617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66DB9-0921-B94F-A5BF-196056E1CB21}"/>
              </a:ext>
            </a:extLst>
          </p:cNvPr>
          <p:cNvSpPr txBox="1"/>
          <p:nvPr/>
        </p:nvSpPr>
        <p:spPr>
          <a:xfrm>
            <a:off x="6794292" y="3514356"/>
            <a:ext cx="1808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Last year, from 3,354 to 12,856 planes in the sky</a:t>
            </a:r>
          </a:p>
        </p:txBody>
      </p:sp>
    </p:spTree>
    <p:extLst>
      <p:ext uri="{BB962C8B-B14F-4D97-AF65-F5344CB8AC3E}">
        <p14:creationId xmlns:p14="http://schemas.microsoft.com/office/powerpoint/2010/main" val="277782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5901-64C3-D94D-8EEC-23F7B120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RF-</a:t>
            </a:r>
            <a:r>
              <a:rPr lang="en-US" dirty="0" err="1"/>
              <a:t>IDraw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87944-6129-CA4A-A152-7885429AC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3624A-1AE3-9C48-B326-437BD8FE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C0C26-AFDB-7249-9C01-687259AACDF5}"/>
              </a:ext>
            </a:extLst>
          </p:cNvPr>
          <p:cNvSpPr txBox="1"/>
          <p:nvPr/>
        </p:nvSpPr>
        <p:spPr>
          <a:xfrm>
            <a:off x="0" y="4904185"/>
            <a:ext cx="382188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latin typeface="Seravek Light"/>
                <a:cs typeface="Seravek Light"/>
              </a:rPr>
              <a:t>Jue</a:t>
            </a:r>
            <a:r>
              <a:rPr lang="en-US" sz="600" i="1" dirty="0">
                <a:latin typeface="Seravek Light"/>
                <a:cs typeface="Seravek Light"/>
              </a:rPr>
              <a:t> Wang, Deepak </a:t>
            </a:r>
            <a:r>
              <a:rPr lang="en-US" sz="600" i="1" dirty="0" err="1">
                <a:latin typeface="Seravek Light"/>
                <a:cs typeface="Seravek Light"/>
              </a:rPr>
              <a:t>Vasisht</a:t>
            </a:r>
            <a:r>
              <a:rPr lang="en-US" sz="600" i="1" dirty="0">
                <a:latin typeface="Seravek Light"/>
                <a:cs typeface="Seravek Light"/>
              </a:rPr>
              <a:t>, and Dina </a:t>
            </a:r>
            <a:r>
              <a:rPr lang="en-US" sz="600" i="1" dirty="0" err="1">
                <a:latin typeface="Seravek Light"/>
                <a:cs typeface="Seravek Light"/>
              </a:rPr>
              <a:t>Katabi</a:t>
            </a:r>
            <a:r>
              <a:rPr lang="en-US" sz="600" i="1" dirty="0">
                <a:latin typeface="Seravek Light"/>
                <a:cs typeface="Seravek Light"/>
              </a:rPr>
              <a:t>, RF-</a:t>
            </a:r>
            <a:r>
              <a:rPr lang="en-US" sz="600" i="1" dirty="0" err="1">
                <a:latin typeface="Seravek Light"/>
                <a:cs typeface="Seravek Light"/>
              </a:rPr>
              <a:t>IDraw</a:t>
            </a:r>
            <a:r>
              <a:rPr lang="en-US" sz="600" i="1" dirty="0">
                <a:latin typeface="Seravek Light"/>
                <a:cs typeface="Seravek Light"/>
              </a:rPr>
              <a:t>: Virtual Touch Screen in the Air Using RF Signals, SIGCOMM’14</a:t>
            </a:r>
          </a:p>
        </p:txBody>
      </p:sp>
    </p:spTree>
    <p:extLst>
      <p:ext uri="{BB962C8B-B14F-4D97-AF65-F5344CB8AC3E}">
        <p14:creationId xmlns:p14="http://schemas.microsoft.com/office/powerpoint/2010/main" val="349104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473D-5342-A84B-B42C-2EA171DD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Tagoram</a:t>
            </a:r>
            <a:r>
              <a:rPr lang="en-US" dirty="0"/>
              <a:t> / RFID trackers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49B19-AD92-9746-80F1-305DC8E6D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DFA32-E32A-3E49-A649-B86037CB7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08B1-F796-D34D-AE7C-6FD96ED46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Wi-Fi / </a:t>
            </a:r>
            <a:r>
              <a:rPr lang="en-US" dirty="0" err="1"/>
              <a:t>etc</a:t>
            </a:r>
            <a:r>
              <a:rPr lang="en-US" dirty="0"/>
              <a:t>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FACCE-1589-0643-BCE1-F0966B099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E62EC-DCAF-FD43-BBC1-F8689CC4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38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0A600-69A7-1247-A10A-4D938EAF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interesting ideas require interesting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FC014-58C4-2045-BF61-7B882546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Resolve RFID range/coverage with relay on a drone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E0122-E507-E043-B304-6D149B95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34A67-8F8D-4C4D-A208-75916AD8B29F}"/>
              </a:ext>
            </a:extLst>
          </p:cNvPr>
          <p:cNvSpPr txBox="1"/>
          <p:nvPr/>
        </p:nvSpPr>
        <p:spPr>
          <a:xfrm>
            <a:off x="0" y="4904185"/>
            <a:ext cx="30460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latin typeface="Seravek Light"/>
                <a:cs typeface="Seravek Light"/>
              </a:rPr>
              <a:t>Yunfei</a:t>
            </a:r>
            <a:r>
              <a:rPr lang="en-US" sz="600" i="1" dirty="0">
                <a:latin typeface="Seravek Light"/>
                <a:cs typeface="Seravek Light"/>
              </a:rPr>
              <a:t> Ma, Nicholas Selby, Fadel </a:t>
            </a:r>
            <a:r>
              <a:rPr lang="en-US" sz="600" i="1" dirty="0" err="1">
                <a:latin typeface="Seravek Light"/>
                <a:cs typeface="Seravek Light"/>
              </a:rPr>
              <a:t>Adib</a:t>
            </a:r>
            <a:r>
              <a:rPr lang="en-US" sz="600" i="1" dirty="0">
                <a:latin typeface="Seravek Light"/>
                <a:cs typeface="Seravek Light"/>
              </a:rPr>
              <a:t>, Drone Relays for Battery-Free Networks, SIGCOMM’17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7062F-E64A-244D-AF77-F79EC5B0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28" y="2309050"/>
            <a:ext cx="3068320" cy="1493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21821-A21D-424C-9153-3030B942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976" y="2911317"/>
            <a:ext cx="3756844" cy="2232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58A17A-48AE-B844-8221-AF1C232C7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04" y="1559877"/>
            <a:ext cx="3513387" cy="14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0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2FEE-E666-BD43-B52D-6280E60FD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interesting work comes from data that is not easily shared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7B58E-ED44-4E44-B7A7-9B9D33C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people is interesting, protecting their privacy is hard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01445-FD4C-FA41-A577-CEFDD114B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E1083-C4A2-A74D-A770-B4D53735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811"/>
            <a:ext cx="4597952" cy="24226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5E5F60-65D2-6D4D-9CEA-F43648FB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320" y="2541966"/>
            <a:ext cx="5313680" cy="22252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098101-D88F-BA41-98DF-76A44992A928}"/>
              </a:ext>
            </a:extLst>
          </p:cNvPr>
          <p:cNvSpPr txBox="1"/>
          <p:nvPr/>
        </p:nvSpPr>
        <p:spPr>
          <a:xfrm>
            <a:off x="0" y="4904185"/>
            <a:ext cx="47179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 err="1">
                <a:latin typeface="Seravek Light"/>
                <a:cs typeface="Seravek Light"/>
              </a:rPr>
              <a:t>Kyeong</a:t>
            </a:r>
            <a:r>
              <a:rPr lang="en-US" sz="600" i="1" dirty="0">
                <a:latin typeface="Seravek Light"/>
                <a:cs typeface="Seravek Light"/>
              </a:rPr>
              <a:t> T. Min, Andrzej </a:t>
            </a:r>
            <a:r>
              <a:rPr lang="en-US" sz="600" i="1" dirty="0" err="1">
                <a:latin typeface="Seravek Light"/>
                <a:cs typeface="Seravek Light"/>
              </a:rPr>
              <a:t>Forys</a:t>
            </a:r>
            <a:r>
              <a:rPr lang="en-US" sz="600" i="1" dirty="0">
                <a:latin typeface="Seravek Light"/>
                <a:cs typeface="Seravek Light"/>
              </a:rPr>
              <a:t>, Anh Luong, Enoch Lee, Jon Davies, Thomas Schmid, </a:t>
            </a:r>
            <a:r>
              <a:rPr lang="en-US" sz="600" i="1" dirty="0" err="1">
                <a:latin typeface="Seravek Light"/>
                <a:cs typeface="Seravek Light"/>
              </a:rPr>
              <a:t>WRENSys</a:t>
            </a:r>
            <a:r>
              <a:rPr lang="en-US" sz="600" i="1" dirty="0">
                <a:latin typeface="Seravek Light"/>
                <a:cs typeface="Seravek Light"/>
              </a:rPr>
              <a:t>: Large-Scale, Rapid Deployable Mobile Sensing System</a:t>
            </a:r>
          </a:p>
        </p:txBody>
      </p:sp>
    </p:spTree>
    <p:extLst>
      <p:ext uri="{BB962C8B-B14F-4D97-AF65-F5344CB8AC3E}">
        <p14:creationId xmlns:p14="http://schemas.microsoft.com/office/powerpoint/2010/main" val="1711755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7007-50D8-2444-9FD6-E0A5C9D1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a </a:t>
            </a:r>
            <a:r>
              <a:rPr lang="en-US" i="1" dirty="0"/>
              <a:t>discussion</a:t>
            </a:r>
            <a:r>
              <a:rPr lang="en-US" dirty="0"/>
              <a:t> of reproducibility be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2E2B9-909A-4A4D-8861-ABECDEF66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“Future Work” – how and by whom?</a:t>
            </a:r>
          </a:p>
          <a:p>
            <a:r>
              <a:rPr lang="en-US" dirty="0"/>
              <a:t>Are irreproducible results intrinsically bad?</a:t>
            </a:r>
          </a:p>
          <a:p>
            <a:r>
              <a:rPr lang="en-US" dirty="0"/>
              <a:t>Internally reproducing experiments…</a:t>
            </a:r>
          </a:p>
          <a:p>
            <a:pPr lvl="1"/>
            <a:r>
              <a:rPr lang="en-US" dirty="0"/>
              <a:t>Run trials until you get the good looking graph, discard the rest</a:t>
            </a:r>
          </a:p>
          <a:p>
            <a:pPr lvl="1"/>
            <a:r>
              <a:rPr lang="en-US" dirty="0"/>
              <a:t>Can we create a reviewer checklist?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8C66-45F0-1942-95D3-F71C87986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3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4218-5AB0-984F-B56D-53CEED66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datasets the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8CAE-2726-C245-A184-B47EC019D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1238541"/>
          </a:xfrm>
        </p:spPr>
        <p:txBody>
          <a:bodyPr>
            <a:normAutofit/>
          </a:bodyPr>
          <a:lstStyle/>
          <a:p>
            <a:r>
              <a:rPr lang="en-US" dirty="0"/>
              <a:t>Shameless plug: DATA workshop at </a:t>
            </a:r>
            <a:r>
              <a:rPr lang="en-US" dirty="0" err="1"/>
              <a:t>SenSys</a:t>
            </a:r>
            <a:r>
              <a:rPr lang="en-US" dirty="0"/>
              <a:t> again this year</a:t>
            </a:r>
          </a:p>
          <a:p>
            <a:pPr lvl="1"/>
            <a:r>
              <a:rPr lang="en-US" dirty="0"/>
              <a:t>Expanded scope: ”The collection and use of data”, what makes datasets useful?</a:t>
            </a:r>
          </a:p>
          <a:p>
            <a:r>
              <a:rPr lang="en-US" dirty="0"/>
              <a:t>Dataset release enables post-hoc benchmarking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0ACFA-38D2-EF41-BD9D-F26ABD3E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7EDC4-556A-0745-A8BF-8BF48023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2575613"/>
            <a:ext cx="1849120" cy="2465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92DF2-762B-144C-B07C-7D83BAE0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42" y="3744495"/>
            <a:ext cx="650558" cy="11596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7CEAE9-A7B9-BF44-A35D-18F5223145C8}"/>
              </a:ext>
            </a:extLst>
          </p:cNvPr>
          <p:cNvSpPr txBox="1">
            <a:spLocks/>
          </p:cNvSpPr>
          <p:nvPr/>
        </p:nvSpPr>
        <p:spPr>
          <a:xfrm>
            <a:off x="2671762" y="2575612"/>
            <a:ext cx="5883593" cy="246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Slocalization</a:t>
            </a:r>
            <a:endParaRPr lang="en-US" dirty="0"/>
          </a:p>
          <a:p>
            <a:pPr lvl="1"/>
            <a:r>
              <a:rPr lang="en-US" dirty="0"/>
              <a:t>Have ~36 GB of data traces still around</a:t>
            </a:r>
          </a:p>
          <a:p>
            <a:pPr lvl="2"/>
            <a:r>
              <a:rPr lang="en-US" dirty="0"/>
              <a:t>Maybe half of which ended up in the paper…</a:t>
            </a:r>
          </a:p>
          <a:p>
            <a:pPr lvl="2"/>
            <a:r>
              <a:rPr lang="en-US" dirty="0"/>
              <a:t>And there are graphs where the data is gone</a:t>
            </a:r>
          </a:p>
          <a:p>
            <a:pPr lvl="1"/>
            <a:r>
              <a:rPr lang="en-US" dirty="0"/>
              <a:t>Interesting problems in the data, but unlabeled</a:t>
            </a:r>
          </a:p>
          <a:p>
            <a:pPr lvl="2"/>
            <a:r>
              <a:rPr lang="en-US" dirty="0"/>
              <a:t>Non-deterministic reward!</a:t>
            </a:r>
          </a:p>
        </p:txBody>
      </p:sp>
    </p:spTree>
    <p:extLst>
      <p:ext uri="{BB962C8B-B14F-4D97-AF65-F5344CB8AC3E}">
        <p14:creationId xmlns:p14="http://schemas.microsoft.com/office/powerpoint/2010/main" val="22260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EE49-90D2-7A4C-BDE9-AED760E3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latin typeface="Seravek" panose="020B050304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510F-7E41-7D47-AC04-DCE3154F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Reproducibility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Planes: Scenarios that cannot be (easily) replicated</a:t>
            </a:r>
          </a:p>
          <a:p>
            <a:pPr lvl="1"/>
            <a:r>
              <a:rPr lang="en-US" dirty="0"/>
              <a:t>Trains: How to design ground truth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Comparisons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Apples &amp; Oranges: How to quantitatively compare different architectures?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0526-42A9-0C42-95B4-A2B3267B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8779-94A5-C349-9017-8DB4429A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truth is the localization chicken and egg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7ACEE-A026-E349-86E1-68CF54A8A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build a better localization system than anything that has come before, how do you evaluate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03566-9F20-1B42-97F7-DC72C9EA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0434D-3B03-9046-A781-CF6A18FA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empowers current and future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7279A-6531-5442-A1EF-1B599DC1A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Image result for localization ar">
            <a:extLst>
              <a:ext uri="{FF2B5EF4-FFF2-40B4-BE49-F238E27FC236}">
                <a16:creationId xmlns:a16="http://schemas.microsoft.com/office/drawing/2014/main" id="{D2C13F47-D551-4346-B3DC-129356C5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2661692"/>
            <a:ext cx="4503420" cy="258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ocalization parking">
            <a:extLst>
              <a:ext uri="{FF2B5EF4-FFF2-40B4-BE49-F238E27FC236}">
                <a16:creationId xmlns:a16="http://schemas.microsoft.com/office/drawing/2014/main" id="{C835B677-8F3B-784B-ABF5-272ADC28B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83" y="1148735"/>
            <a:ext cx="3332219" cy="28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ocalization factory">
            <a:extLst>
              <a:ext uri="{FF2B5EF4-FFF2-40B4-BE49-F238E27FC236}">
                <a16:creationId xmlns:a16="http://schemas.microsoft.com/office/drawing/2014/main" id="{DEAB3A6D-DA01-F041-848D-850E37F9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2894"/>
            <a:ext cx="3569477" cy="200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153E62-8ED1-054C-B8FF-7EA802492609}"/>
              </a:ext>
            </a:extLst>
          </p:cNvPr>
          <p:cNvSpPr txBox="1"/>
          <p:nvPr/>
        </p:nvSpPr>
        <p:spPr>
          <a:xfrm>
            <a:off x="4854809" y="4526629"/>
            <a:ext cx="2037481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Augmented Reality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69D662-8004-014C-8BE2-EDDB5ED2769A}"/>
              </a:ext>
            </a:extLst>
          </p:cNvPr>
          <p:cNvSpPr txBox="1"/>
          <p:nvPr/>
        </p:nvSpPr>
        <p:spPr>
          <a:xfrm>
            <a:off x="0" y="2522042"/>
            <a:ext cx="3675430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Autonomous Factories, Warehouses</a:t>
            </a:r>
          </a:p>
        </p:txBody>
      </p:sp>
      <p:pic>
        <p:nvPicPr>
          <p:cNvPr id="1032" name="Picture 8" descr="Image result for localization sports">
            <a:extLst>
              <a:ext uri="{FF2B5EF4-FFF2-40B4-BE49-F238E27FC236}">
                <a16:creationId xmlns:a16="http://schemas.microsoft.com/office/drawing/2014/main" id="{1F6F752C-A82C-CE44-B3C4-6264A5D04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33" r="2333" b="16341"/>
          <a:stretch/>
        </p:blipFill>
        <p:spPr bwMode="auto">
          <a:xfrm>
            <a:off x="5369559" y="865197"/>
            <a:ext cx="3704615" cy="211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F0271B-E595-3649-82AB-E6C271764748}"/>
              </a:ext>
            </a:extLst>
          </p:cNvPr>
          <p:cNvSpPr txBox="1"/>
          <p:nvPr/>
        </p:nvSpPr>
        <p:spPr>
          <a:xfrm>
            <a:off x="6953250" y="2530773"/>
            <a:ext cx="2030428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Sports &amp; Analytics</a:t>
            </a:r>
          </a:p>
        </p:txBody>
      </p:sp>
      <p:pic>
        <p:nvPicPr>
          <p:cNvPr id="1028" name="Picture 4" descr="Image result for localization museum">
            <a:extLst>
              <a:ext uri="{FF2B5EF4-FFF2-40B4-BE49-F238E27FC236}">
                <a16:creationId xmlns:a16="http://schemas.microsoft.com/office/drawing/2014/main" id="{2C4A7973-B333-1E45-A783-5187BE15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3" y="2986803"/>
            <a:ext cx="3727832" cy="22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A28521-531F-3146-A6C6-0BC67F9F6292}"/>
              </a:ext>
            </a:extLst>
          </p:cNvPr>
          <p:cNvSpPr txBox="1"/>
          <p:nvPr/>
        </p:nvSpPr>
        <p:spPr>
          <a:xfrm>
            <a:off x="2964083" y="4719519"/>
            <a:ext cx="1447897" cy="369332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Guided Tours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71690-E6BF-954C-AA41-7B8DF987A3EC}"/>
              </a:ext>
            </a:extLst>
          </p:cNvPr>
          <p:cNvSpPr txBox="1"/>
          <p:nvPr/>
        </p:nvSpPr>
        <p:spPr>
          <a:xfrm>
            <a:off x="3705352" y="1678592"/>
            <a:ext cx="1530932" cy="646331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Seravek Light"/>
                <a:cs typeface="Seravek Light"/>
              </a:rPr>
              <a:t>Infrastructure</a:t>
            </a:r>
          </a:p>
          <a:p>
            <a:pPr algn="ctr"/>
            <a:r>
              <a:rPr lang="en-US" dirty="0">
                <a:latin typeface="Seravek Light"/>
                <a:cs typeface="Seravek Light"/>
              </a:rPr>
              <a:t>Monitoring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4733B-6790-224A-ACF8-53C5709BF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953" y="2900105"/>
            <a:ext cx="1966094" cy="26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92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D873-2E5F-B94E-8CEE-6973C27E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 metrology problem, let’s look to the metrology experts!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5428-DFFD-DA4F-8301-CA321C8A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1140A-5915-364C-889B-AF2A5F59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40" y="2284988"/>
            <a:ext cx="6817360" cy="2506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F5106-DB84-F542-A99B-B41428958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618489"/>
          </a:xfrm>
        </p:spPr>
        <p:txBody>
          <a:bodyPr/>
          <a:lstStyle/>
          <a:p>
            <a:r>
              <a:rPr lang="en-US" dirty="0"/>
              <a:t>New standard dataset for “infrastructure-free”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3F9156-91A5-684C-9939-8FC0E48D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40" y="1666499"/>
            <a:ext cx="1651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35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D873-2E5F-B94E-8CEE-6973C27E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 metrology problem, let’s look to the metrology experts!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5428-DFFD-DA4F-8301-CA321C8A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2207BA-0B1E-CA47-800C-AA162620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ISO/IEC 18306: 2016</a:t>
            </a:r>
          </a:p>
          <a:p>
            <a:pPr lvl="1"/>
            <a:r>
              <a:rPr lang="en-US" dirty="0"/>
              <a:t>identifies appropriate performance metrics and test &amp; evaluation scenarios for localization and tracking systems, and it provides guidance on how best to present and visualize the T&amp;E results.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51FD0-E535-924F-9836-F0AA6AC5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2624111"/>
            <a:ext cx="7782560" cy="241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2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8070-C92C-AC45-AEE2-738E0967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test environments lag the leading edge of research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FEC6A-33B3-114E-9A52-0F34E2226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gap between new technique and 1,300+ point measurement</a:t>
            </a:r>
          </a:p>
          <a:p>
            <a:r>
              <a:rPr lang="en-US" dirty="0"/>
              <a:t>Good for capstone research, product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8546E-250D-524F-843D-4E871C2A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3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22AB-7551-A548-B5BA-87F585EB7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 </a:t>
            </a:r>
            <a:r>
              <a:rPr lang="en-US" dirty="0" err="1"/>
              <a:t>FlockLab</a:t>
            </a:r>
            <a:r>
              <a:rPr lang="en-US" dirty="0"/>
              <a:t> of localization plausible?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60A7-EBD8-BB41-8933-BA81E7A7F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Something lighter weight than NIST testbed</a:t>
            </a:r>
          </a:p>
          <a:p>
            <a:r>
              <a:rPr lang="en-US" dirty="0"/>
              <a:t>Do novel physical layer enhancements make this impossible?</a:t>
            </a:r>
          </a:p>
          <a:p>
            <a:pPr lvl="1"/>
            <a:r>
              <a:rPr lang="en-US" dirty="0"/>
              <a:t>Hardware to testbed versus testbed to hardware?</a:t>
            </a:r>
          </a:p>
          <a:p>
            <a:pPr lvl="1"/>
            <a:r>
              <a:rPr lang="en-US" dirty="0"/>
              <a:t>Or do SDRs save the day?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11BB2-609A-FD4D-80C4-F49DBC07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6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9C9B-6FA4-4340-B28E-6405EC61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3FA11-3FCB-CD46-BE9F-6F0588930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absence of a standard testbed…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D052-B1A5-B540-9835-D7494AD13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2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8D93-53E9-0142-9F5B-BA03CDFA0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accurate ground truth can be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A4DE4-4835-B446-8493-9D3F562CC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As the exact position of the tag in space and time is unknown when each sample is taken, we compute the </a:t>
            </a:r>
            <a:r>
              <a:rPr lang="en-US" b="1" i="1" u="sng" dirty="0"/>
              <a:t>optimistic error</a:t>
            </a:r>
            <a:r>
              <a:rPr lang="en-US" i="1" dirty="0"/>
              <a:t>, that is the minimum distance from a Harmonia location estimate to the nearest point on the track.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ED1FA-32CC-454C-8B14-8164C0F3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B3C6C-5AFE-D741-82CD-0AEFC0739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02285"/>
            <a:ext cx="2006600" cy="250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DA38D-B892-E54F-8A88-A1BB632F49E1}"/>
              </a:ext>
            </a:extLst>
          </p:cNvPr>
          <p:cNvSpPr txBox="1"/>
          <p:nvPr/>
        </p:nvSpPr>
        <p:spPr>
          <a:xfrm>
            <a:off x="0" y="4904185"/>
            <a:ext cx="43829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Seravek Light"/>
                <a:cs typeface="Seravek Light"/>
              </a:rPr>
              <a:t>Benjamin </a:t>
            </a:r>
            <a:r>
              <a:rPr lang="en-US" sz="600" i="1" dirty="0" err="1">
                <a:latin typeface="Seravek Light"/>
                <a:cs typeface="Seravek Light"/>
              </a:rPr>
              <a:t>Kempke</a:t>
            </a:r>
            <a:r>
              <a:rPr lang="en-US" sz="600" i="1" dirty="0">
                <a:latin typeface="Seravek Light"/>
                <a:cs typeface="Seravek Light"/>
              </a:rPr>
              <a:t>, Pat </a:t>
            </a:r>
            <a:r>
              <a:rPr lang="en-US" sz="600" i="1" dirty="0" err="1">
                <a:latin typeface="Seravek Light"/>
                <a:cs typeface="Seravek Light"/>
              </a:rPr>
              <a:t>Pannuto</a:t>
            </a:r>
            <a:r>
              <a:rPr lang="en-US" sz="600" i="1" dirty="0">
                <a:latin typeface="Seravek Light"/>
                <a:cs typeface="Seravek Light"/>
              </a:rPr>
              <a:t>, and Prabal Dutta, Harmonia: Wideband Spreading for Accurate Indoor RF Localization, HotWireless’14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0A3442-546E-B442-9D71-D44522D71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60" y="2247107"/>
            <a:ext cx="5168900" cy="147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6C638-1AA7-6E44-955C-361281309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2951163"/>
            <a:ext cx="51435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7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5965-5CD2-C048-8813-5470DFAE1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solutions, but they can be prohibitively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8AAF2-359D-0649-A13D-C3D286F51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C839D-A03B-3142-90B1-23C77F35C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07" y="958465"/>
            <a:ext cx="20447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59442-2D0E-E548-BCBF-7190D98DB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3" y="3475752"/>
            <a:ext cx="4067497" cy="143330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97204F-52EA-404B-A67C-EA2FECC77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3319" y="1200151"/>
            <a:ext cx="5533481" cy="3117850"/>
          </a:xfrm>
        </p:spPr>
      </p:pic>
      <p:pic>
        <p:nvPicPr>
          <p:cNvPr id="2050" name="Picture 2" descr="Image result for optitrack camera">
            <a:extLst>
              <a:ext uri="{FF2B5EF4-FFF2-40B4-BE49-F238E27FC236}">
                <a16:creationId xmlns:a16="http://schemas.microsoft.com/office/drawing/2014/main" id="{92AF6E9C-9FAD-7F44-864F-9C6AC40A8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2610568" y="1013516"/>
            <a:ext cx="1620405" cy="1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optitrack camera">
            <a:extLst>
              <a:ext uri="{FF2B5EF4-FFF2-40B4-BE49-F238E27FC236}">
                <a16:creationId xmlns:a16="http://schemas.microsoft.com/office/drawing/2014/main" id="{76CD31C4-5DBC-104B-B3FB-CC8F4FE9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793112" y="3657645"/>
            <a:ext cx="1620405" cy="1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optitrack camera">
            <a:extLst>
              <a:ext uri="{FF2B5EF4-FFF2-40B4-BE49-F238E27FC236}">
                <a16:creationId xmlns:a16="http://schemas.microsoft.com/office/drawing/2014/main" id="{F0CCBD33-58D7-5749-B9B8-51DBF0E65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 flipH="1">
            <a:off x="7684367" y="887434"/>
            <a:ext cx="1620405" cy="1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optitrack camera">
            <a:extLst>
              <a:ext uri="{FF2B5EF4-FFF2-40B4-BE49-F238E27FC236}">
                <a16:creationId xmlns:a16="http://schemas.microsoft.com/office/drawing/2014/main" id="{6F9BE1C0-778B-9742-848B-CA6FA5A45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 flipH="1">
            <a:off x="7731304" y="3667161"/>
            <a:ext cx="1620405" cy="107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313355-A65F-F248-932A-45C6B1F1707E}"/>
              </a:ext>
            </a:extLst>
          </p:cNvPr>
          <p:cNvSpPr txBox="1"/>
          <p:nvPr/>
        </p:nvSpPr>
        <p:spPr>
          <a:xfrm>
            <a:off x="0" y="4904185"/>
            <a:ext cx="50369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Seravek Light"/>
                <a:cs typeface="Seravek Light"/>
              </a:rPr>
              <a:t>Benjamin </a:t>
            </a:r>
            <a:r>
              <a:rPr lang="en-US" sz="600" i="1" dirty="0" err="1">
                <a:latin typeface="Seravek Light"/>
                <a:cs typeface="Seravek Light"/>
              </a:rPr>
              <a:t>Kempke</a:t>
            </a:r>
            <a:r>
              <a:rPr lang="en-US" sz="600" i="1" dirty="0">
                <a:latin typeface="Seravek Light"/>
                <a:cs typeface="Seravek Light"/>
              </a:rPr>
              <a:t>, Pat </a:t>
            </a:r>
            <a:r>
              <a:rPr lang="en-US" sz="600" i="1" dirty="0" err="1">
                <a:latin typeface="Seravek Light"/>
                <a:cs typeface="Seravek Light"/>
              </a:rPr>
              <a:t>Pannuto</a:t>
            </a:r>
            <a:r>
              <a:rPr lang="en-US" sz="600" i="1" dirty="0">
                <a:latin typeface="Seravek Light"/>
                <a:cs typeface="Seravek Light"/>
              </a:rPr>
              <a:t>, and Prabal Dutta, Harmonium: Asymmetric, </a:t>
            </a:r>
            <a:r>
              <a:rPr lang="en-US" sz="600" i="1" dirty="0" err="1">
                <a:latin typeface="Seravek Light"/>
                <a:cs typeface="Seravek Light"/>
              </a:rPr>
              <a:t>Bandstitched</a:t>
            </a:r>
            <a:r>
              <a:rPr lang="en-US" sz="600" i="1" dirty="0">
                <a:latin typeface="Seravek Light"/>
                <a:cs typeface="Seravek Light"/>
              </a:rPr>
              <a:t> UWB for Fast, Accurate, and Robust Indoor Localization, IPSN’16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EF487-4C5E-6544-9D13-CE56692EA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23" y="1205228"/>
            <a:ext cx="5161280" cy="32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D1EA7B-4FF1-BD4E-94DF-DD5F50FF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924" y="2604231"/>
            <a:ext cx="2802773" cy="2436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E2303-DE21-374C-A26C-46E2931C0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no idea how to handle evaluations in infrastructure-free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20A65-1ABD-8744-A10C-08790B106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when you cannot instrument evaluation spaces?</a:t>
            </a:r>
          </a:p>
          <a:p>
            <a:pPr lvl="1"/>
            <a:r>
              <a:rPr lang="en-US" dirty="0"/>
              <a:t>State-of-the-art: Internal consistency and satisfying intuitions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D6EAA7-2BE9-5F4A-BF69-83783447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9BDB0-C68E-B14D-8B89-B85CFCF78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499" y="2014646"/>
            <a:ext cx="3212701" cy="2182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40CDF-EC0A-3843-9DEC-69BA99824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28" y="2014646"/>
            <a:ext cx="3183128" cy="288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23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2AAF-B5D5-3A40-A576-7BA98E68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 is being under-reported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15018-0FFE-A048-A157-B8EC99EDF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original motivations for the Indoor Localization Competition</a:t>
            </a:r>
          </a:p>
          <a:p>
            <a:r>
              <a:rPr lang="en-US" dirty="0"/>
              <a:t>Reviewers of localization papers should critically analyze ground truth</a:t>
            </a:r>
          </a:p>
          <a:p>
            <a:pPr lvl="1"/>
            <a:r>
              <a:rPr lang="en-US" dirty="0"/>
              <a:t>”We used an expensive good system” is not enough!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D52A-BA8B-1548-8AE4-5AA3E3C1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257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EE49-90D2-7A4C-BDE9-AED760E3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latin typeface="Seravek" panose="020B050304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510F-7E41-7D47-AC04-DCE3154F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Reproducibility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Planes: Scenarios that cannot be (easily) replicated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Trains: How to design ground truth</a:t>
            </a:r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Apples &amp; Oranges: How to quantitatively compare different architectures?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0526-42A9-0C42-95B4-A2B3267B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0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B370-E17A-EA4C-B3BA-3A0DB8A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localization means many things to many people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C735-26AF-B441-9102-BD7582184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48233-0651-3149-9178-631F832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B59-907D-2D49-A6DF-BD24C5FB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" y="1391920"/>
            <a:ext cx="3726924" cy="2444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D74DB6-7E55-E542-8EA0-9586E59240FD}"/>
              </a:ext>
            </a:extLst>
          </p:cNvPr>
          <p:cNvSpPr txBox="1"/>
          <p:nvPr/>
        </p:nvSpPr>
        <p:spPr>
          <a:xfrm>
            <a:off x="147320" y="3807622"/>
            <a:ext cx="25458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Seravek Light"/>
                <a:cs typeface="Seravek Light"/>
              </a:rPr>
              <a:t>Matthew Weber, Self-Organizing Semantic Localization, </a:t>
            </a:r>
            <a:r>
              <a:rPr lang="en-US" sz="600" i="1" dirty="0" err="1">
                <a:latin typeface="Seravek Light"/>
                <a:cs typeface="Seravek Light"/>
              </a:rPr>
              <a:t>TerraSwarm</a:t>
            </a:r>
            <a:r>
              <a:rPr lang="en-US" sz="600" i="1" dirty="0">
                <a:latin typeface="Seravek Light"/>
                <a:cs typeface="Seravek Light"/>
              </a:rPr>
              <a:t> (2013)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62960D-0E0F-1A49-B02B-077FBA9D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1566806"/>
            <a:ext cx="4139266" cy="247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AED312-F722-034D-BE8C-1554306ABAAF}"/>
              </a:ext>
            </a:extLst>
          </p:cNvPr>
          <p:cNvSpPr txBox="1"/>
          <p:nvPr/>
        </p:nvSpPr>
        <p:spPr>
          <a:xfrm>
            <a:off x="4394200" y="4118761"/>
            <a:ext cx="25715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>
                <a:latin typeface="Seravek Light"/>
                <a:cs typeface="Seravek Light"/>
              </a:rPr>
              <a:t>Matthew Weber, Edward Lee, A Model for Semantic Localization, IPSN (2015)</a:t>
            </a:r>
          </a:p>
        </p:txBody>
      </p:sp>
    </p:spTree>
    <p:extLst>
      <p:ext uri="{BB962C8B-B14F-4D97-AF65-F5344CB8AC3E}">
        <p14:creationId xmlns:p14="http://schemas.microsoft.com/office/powerpoint/2010/main" val="26002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441C-6AF7-D041-AF7A-F9067C58E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We all need to agree on the underlying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03D8C-8093-7349-B97E-C4147C7E5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Bottom-up and top-down efforts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B2280-54FC-BC4F-B6D7-8EA5EFC48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A4B97-DA9E-BE4B-8335-328BAADE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1742929"/>
            <a:ext cx="4861560" cy="20444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431FDE-FCCA-A144-A476-C30678C4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80" y="3574906"/>
            <a:ext cx="6461760" cy="144962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4312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BFDC-701F-A241-846C-8B93B787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sections are the art of choosing a different subset of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B8E4-0C8F-0E4C-9478-797DFBAB7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longer just the binary ’this metric is important’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DCA31-CE0E-E24F-851F-2A8D2AB0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D1483AB-E74A-6544-B2A2-015F8E14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6" y="1656663"/>
            <a:ext cx="2522900" cy="18808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EFEC5-02F4-2249-BFE1-218311693DA7}"/>
              </a:ext>
            </a:extLst>
          </p:cNvPr>
          <p:cNvSpPr txBox="1"/>
          <p:nvPr/>
        </p:nvSpPr>
        <p:spPr>
          <a:xfrm>
            <a:off x="-639494" y="3537517"/>
            <a:ext cx="40799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 err="1"/>
              <a:t>Mautz</a:t>
            </a:r>
            <a:r>
              <a:rPr lang="en-US" sz="750" dirty="0"/>
              <a:t>, Rainer. "Indoor positioning technologies." (2012).</a:t>
            </a:r>
          </a:p>
        </p:txBody>
      </p:sp>
      <p:pic>
        <p:nvPicPr>
          <p:cNvPr id="7" name="Picture 6" descr="Screen Shot 2016-01-31 at 16.01.55.png">
            <a:extLst>
              <a:ext uri="{FF2B5EF4-FFF2-40B4-BE49-F238E27FC236}">
                <a16:creationId xmlns:a16="http://schemas.microsoft.com/office/drawing/2014/main" id="{7D12EB72-9342-EF48-BA64-25362009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3" y="2695099"/>
            <a:ext cx="2958323" cy="2346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60D90-E2FA-2B43-8E4B-A20B5668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641" y="1859336"/>
            <a:ext cx="3539159" cy="1576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E01FB-A1FF-974E-9B8E-1F974D9D6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4148" y="3417816"/>
            <a:ext cx="3483685" cy="55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B06134-B830-644F-B9AD-7B5129BD4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148" y="3952228"/>
            <a:ext cx="3539928" cy="5399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EC524-6B45-A247-A618-A2DC395EE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4147" y="4486640"/>
            <a:ext cx="3483685" cy="542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5218EE-D207-7146-881B-B66BD66E58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161" y="1548308"/>
            <a:ext cx="2222984" cy="3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08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15D7F-8492-5540-A151-109CD5902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Abstracts demand “one-number”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B5E92-CC60-894D-A965-9A6399100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“need” a quick handle for comparison</a:t>
            </a:r>
          </a:p>
          <a:p>
            <a:pPr lvl="1"/>
            <a:r>
              <a:rPr lang="en-US" dirty="0"/>
              <a:t>Needs to be </a:t>
            </a:r>
            <a:r>
              <a:rPr lang="en-US" u="sng" dirty="0"/>
              <a:t>novel</a:t>
            </a:r>
            <a:r>
              <a:rPr lang="en-US" dirty="0"/>
              <a:t> mechanism, and it needs to be </a:t>
            </a:r>
            <a:r>
              <a:rPr lang="en-US" u="sng" dirty="0"/>
              <a:t>better</a:t>
            </a:r>
            <a:r>
              <a:rPr lang="en-US" dirty="0"/>
              <a:t> result</a:t>
            </a:r>
          </a:p>
          <a:p>
            <a:pPr lvl="1"/>
            <a:r>
              <a:rPr lang="en-US" dirty="0"/>
              <a:t>And it’s in your interest for this number to be better than previous numbers</a:t>
            </a:r>
          </a:p>
          <a:p>
            <a:r>
              <a:rPr lang="en-US" dirty="0"/>
              <a:t>Median, 90</a:t>
            </a:r>
            <a:r>
              <a:rPr lang="en-US" baseline="30000" dirty="0"/>
              <a:t>th</a:t>
            </a:r>
            <a:r>
              <a:rPr lang="en-US" dirty="0"/>
              <a:t>, 99</a:t>
            </a:r>
            <a:r>
              <a:rPr lang="en-US" baseline="30000" dirty="0"/>
              <a:t>th</a:t>
            </a:r>
            <a:r>
              <a:rPr lang="en-US" dirty="0"/>
              <a:t>, worst-case?</a:t>
            </a:r>
          </a:p>
          <a:p>
            <a:r>
              <a:rPr lang="en-US" dirty="0"/>
              <a:t>Application dependent?</a:t>
            </a:r>
          </a:p>
          <a:p>
            <a:pPr lvl="1"/>
            <a:r>
              <a:rPr lang="en-US" dirty="0"/>
              <a:t>Then how do we compare??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F754-604F-114C-B07E-4EADBEE6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1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2B06-FF16-8B48-B5E8-422A5B0A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Newer innovations becoming increasingly cross-layer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9BDB0-EDA8-4542-B30E-8D85E2EB3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 papers as a disservice?</a:t>
            </a:r>
          </a:p>
          <a:p>
            <a:pPr lvl="1"/>
            <a:r>
              <a:rPr lang="en-US" dirty="0"/>
              <a:t>Improve physical layer measurement AND processing layer technique</a:t>
            </a:r>
          </a:p>
          <a:p>
            <a:pPr lvl="2"/>
            <a:r>
              <a:rPr lang="en-US" dirty="0"/>
              <a:t>(Particle/Kalman filtering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what’s the physical layer anyway?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B12AB-A2DB-7E4C-8DED-BAEC58CB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D61986-F1AD-594F-9660-11CADE92E06E}"/>
              </a:ext>
            </a:extLst>
          </p:cNvPr>
          <p:cNvGrpSpPr/>
          <p:nvPr/>
        </p:nvGrpSpPr>
        <p:grpSpPr>
          <a:xfrm>
            <a:off x="526288" y="2572465"/>
            <a:ext cx="4914900" cy="2331720"/>
            <a:chOff x="526288" y="2572465"/>
            <a:chExt cx="4914900" cy="23317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99FF17C-DBAC-2646-96B9-08B89194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288" y="2572465"/>
              <a:ext cx="4914900" cy="23317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3B18ED-4980-BB45-9E73-BFDA6DA792E0}"/>
                </a:ext>
              </a:extLst>
            </p:cNvPr>
            <p:cNvSpPr/>
            <p:nvPr/>
          </p:nvSpPr>
          <p:spPr>
            <a:xfrm>
              <a:off x="922528" y="4395908"/>
              <a:ext cx="4518660" cy="285035"/>
            </a:xfrm>
            <a:prstGeom prst="rect">
              <a:avLst/>
            </a:prstGeom>
            <a:solidFill>
              <a:srgbClr val="FFC000">
                <a:alpha val="2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9894F-01A4-2F4F-8D63-554ED099AD9D}"/>
                </a:ext>
              </a:extLst>
            </p:cNvPr>
            <p:cNvSpPr/>
            <p:nvPr/>
          </p:nvSpPr>
          <p:spPr>
            <a:xfrm>
              <a:off x="526288" y="4685230"/>
              <a:ext cx="2204720" cy="218955"/>
            </a:xfrm>
            <a:prstGeom prst="rect">
              <a:avLst/>
            </a:prstGeom>
            <a:solidFill>
              <a:srgbClr val="FFC000">
                <a:alpha val="2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B7CFED-A0E8-EB40-9EE7-528D780A9CFC}"/>
                </a:ext>
              </a:extLst>
            </p:cNvPr>
            <p:cNvSpPr/>
            <p:nvPr/>
          </p:nvSpPr>
          <p:spPr>
            <a:xfrm>
              <a:off x="2172208" y="3505200"/>
              <a:ext cx="3268980" cy="260708"/>
            </a:xfrm>
            <a:prstGeom prst="rect">
              <a:avLst/>
            </a:prstGeom>
            <a:solidFill>
              <a:srgbClr val="FFC000">
                <a:alpha val="2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D7F267-8B9F-664D-8E1D-48DF197A9BF1}"/>
                </a:ext>
              </a:extLst>
            </p:cNvPr>
            <p:cNvSpPr/>
            <p:nvPr/>
          </p:nvSpPr>
          <p:spPr>
            <a:xfrm>
              <a:off x="526288" y="3772476"/>
              <a:ext cx="2879117" cy="220404"/>
            </a:xfrm>
            <a:prstGeom prst="rect">
              <a:avLst/>
            </a:prstGeom>
            <a:solidFill>
              <a:srgbClr val="FFC000">
                <a:alpha val="21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48EBF41-443D-2B49-94CC-99C4512E4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7" t="10379" b="8864"/>
          <a:stretch/>
        </p:blipFill>
        <p:spPr>
          <a:xfrm>
            <a:off x="5771545" y="2527722"/>
            <a:ext cx="2584898" cy="206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2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0718-F144-BA44-B719-7B10BC486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are an opportunity to decouple?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EA2C9-1EC8-044C-B33D-EE78D08BC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not everything is always collected</a:t>
            </a:r>
          </a:p>
          <a:p>
            <a:r>
              <a:rPr lang="en-US" dirty="0" err="1"/>
              <a:t>Slocalization</a:t>
            </a:r>
            <a:endParaRPr lang="en-US" dirty="0"/>
          </a:p>
          <a:p>
            <a:pPr lvl="1"/>
            <a:r>
              <a:rPr lang="en-US" dirty="0"/>
              <a:t>Direct physical channel		~1536 MB/sec baseband	[decimated on FPGA]</a:t>
            </a:r>
          </a:p>
          <a:p>
            <a:pPr lvl="1"/>
            <a:r>
              <a:rPr lang="en-US" dirty="0"/>
              <a:t>“Raw” IQ data logged			~100 GB</a:t>
            </a:r>
          </a:p>
          <a:p>
            <a:pPr lvl="1"/>
            <a:r>
              <a:rPr lang="en-US" dirty="0"/>
              <a:t>Processed to recover CIRs		~100 MB</a:t>
            </a:r>
          </a:p>
          <a:p>
            <a:pPr lvl="1"/>
            <a:r>
              <a:rPr lang="en-US" dirty="0"/>
              <a:t>Processed to recover locations	~100 kB</a:t>
            </a:r>
          </a:p>
          <a:p>
            <a:r>
              <a:rPr lang="en-US" dirty="0"/>
              <a:t>Bigger data is often harder to use, generalize, and share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4F52A-81E6-AD47-A469-A7B6A68A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75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BDCD-9720-3143-8323-744C3B17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the scope of </a:t>
            </a:r>
            <a:r>
              <a:rPr lang="en-US" dirty="0" err="1"/>
              <a:t>CPSBench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Venue for (</a:t>
            </a:r>
            <a:r>
              <a:rPr lang="en-US" dirty="0" err="1"/>
              <a:t>ir</a:t>
            </a:r>
            <a:r>
              <a:rPr lang="en-US" dirty="0"/>
              <a:t>)reproducible results?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A67F-3608-994E-912E-02CFF57AB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intro-to-a-new-area type of work</a:t>
            </a:r>
          </a:p>
          <a:p>
            <a:pPr lvl="1"/>
            <a:r>
              <a:rPr lang="en-US" dirty="0"/>
              <a:t>Community should value and provide a venue to publish reproduction efforts</a:t>
            </a:r>
          </a:p>
          <a:p>
            <a:r>
              <a:rPr lang="en-US" dirty="0"/>
              <a:t>Particularly interesting to “reproduce” in new physical spaces</a:t>
            </a:r>
          </a:p>
          <a:p>
            <a:pPr lvl="1"/>
            <a:r>
              <a:rPr lang="en-US" dirty="0"/>
              <a:t>Or otherwise challenge understated assumptions</a:t>
            </a:r>
          </a:p>
          <a:p>
            <a:r>
              <a:rPr lang="en-US" dirty="0"/>
              <a:t>Many other communities have or are growing similar things</a:t>
            </a:r>
          </a:p>
          <a:p>
            <a:pPr lvl="1"/>
            <a:r>
              <a:rPr lang="en-US" dirty="0"/>
              <a:t>ISCA + </a:t>
            </a:r>
            <a:r>
              <a:rPr lang="en-US" dirty="0">
                <a:hlinkClick r:id="rId2"/>
              </a:rPr>
              <a:t>Workshop on Deduplicating, Deconstructing, and Debunking</a:t>
            </a:r>
            <a:r>
              <a:rPr lang="en-US" dirty="0"/>
              <a:t> (14 years!)</a:t>
            </a:r>
          </a:p>
          <a:p>
            <a:pPr lvl="1"/>
            <a:r>
              <a:rPr lang="en-US" dirty="0"/>
              <a:t>ICLR + </a:t>
            </a:r>
            <a:r>
              <a:rPr lang="en-US" dirty="0">
                <a:hlinkClick r:id="rId3"/>
              </a:rPr>
              <a:t>Workshop on Reproducibility in Machine Learning</a:t>
            </a:r>
            <a:r>
              <a:rPr lang="en-US" dirty="0"/>
              <a:t> (3 years)</a:t>
            </a:r>
          </a:p>
          <a:p>
            <a:pPr lvl="1"/>
            <a:r>
              <a:rPr lang="en-US" dirty="0"/>
              <a:t>IEEE RAM + </a:t>
            </a:r>
            <a:r>
              <a:rPr lang="en-US" dirty="0">
                <a:hlinkClick r:id="rId4"/>
              </a:rPr>
              <a:t>Short replication articles (r-articles)</a:t>
            </a:r>
            <a:r>
              <a:rPr lang="en-US" dirty="0"/>
              <a:t> (2 years)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E407D-30AD-D146-9BDE-D7B824E5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8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324E-2771-B54B-8E5A-72ACE023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/ Looking toward the next session…</a:t>
            </a:r>
            <a:br>
              <a:rPr lang="en-US" dirty="0"/>
            </a:br>
            <a:r>
              <a:rPr lang="en-US" dirty="0"/>
              <a:t>What role does CPS-</a:t>
            </a:r>
            <a:r>
              <a:rPr lang="en-US" dirty="0" err="1"/>
              <a:t>IoTBench</a:t>
            </a:r>
            <a:r>
              <a:rPr lang="en-US" dirty="0"/>
              <a:t> have moving forward?</a:t>
            </a:r>
            <a:endParaRPr lang="en-US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FB9E-97E6-0147-9480-BF63F5F92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Venue has the potential to be authority for CPS evaluations</a:t>
            </a:r>
          </a:p>
          <a:p>
            <a:pPr lvl="1"/>
            <a:r>
              <a:rPr lang="en-US" dirty="0"/>
              <a:t>Need to allow new ideas to have imperfect evaluations! (Within reason….)</a:t>
            </a:r>
          </a:p>
          <a:p>
            <a:pPr lvl="2"/>
            <a:r>
              <a:rPr lang="en-US" dirty="0"/>
              <a:t>Research != product, “Prove it’s possible”</a:t>
            </a:r>
          </a:p>
          <a:p>
            <a:pPr lvl="1"/>
            <a:r>
              <a:rPr lang="en-US" dirty="0"/>
              <a:t>Let science take its course and develop corrections</a:t>
            </a:r>
          </a:p>
          <a:p>
            <a:r>
              <a:rPr lang="en-US" dirty="0"/>
              <a:t>Service to the community</a:t>
            </a:r>
          </a:p>
          <a:p>
            <a:pPr lvl="1"/>
            <a:r>
              <a:rPr lang="en-US" dirty="0"/>
              <a:t>Validation of prior work</a:t>
            </a:r>
          </a:p>
          <a:p>
            <a:pPr lvl="1"/>
            <a:r>
              <a:rPr lang="en-US" dirty="0"/>
              <a:t>Resolution of evaluation metrics for new physical-world ideas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410B-8A02-5643-9ACA-7040BAF0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434A358D-2637-E146-A3BD-05BD470B507B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lab11_1000px.jpg">
            <a:extLst>
              <a:ext uri="{FF2B5EF4-FFF2-40B4-BE49-F238E27FC236}">
                <a16:creationId xmlns:a16="http://schemas.microsoft.com/office/drawing/2014/main" id="{0E6D8387-8C83-8D45-8216-6445C6CA4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4195801"/>
            <a:ext cx="867284" cy="845306"/>
          </a:xfrm>
          <a:prstGeom prst="rect">
            <a:avLst/>
          </a:prstGeom>
        </p:spPr>
      </p:pic>
      <p:pic>
        <p:nvPicPr>
          <p:cNvPr id="6" name="Picture 2" descr="Image result for berkeley seal">
            <a:extLst>
              <a:ext uri="{FF2B5EF4-FFF2-40B4-BE49-F238E27FC236}">
                <a16:creationId xmlns:a16="http://schemas.microsoft.com/office/drawing/2014/main" id="{BDF058F9-C921-C543-BE7F-C113E383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4" y="4150568"/>
            <a:ext cx="890539" cy="8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623C5-FD8C-C44F-BF4C-025C5E7B9E7F}"/>
              </a:ext>
            </a:extLst>
          </p:cNvPr>
          <p:cNvSpPr txBox="1"/>
          <p:nvPr/>
        </p:nvSpPr>
        <p:spPr>
          <a:xfrm>
            <a:off x="2628538" y="4448533"/>
            <a:ext cx="354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  <a:hlinkClick r:id="rId5"/>
              </a:rPr>
              <a:t>patpannuto.com</a:t>
            </a:r>
            <a:r>
              <a:rPr lang="en-US" dirty="0">
                <a:latin typeface="Seravek Light"/>
                <a:cs typeface="Seravek Light"/>
              </a:rPr>
              <a:t>       </a:t>
            </a:r>
            <a:r>
              <a:rPr lang="en-US" dirty="0">
                <a:latin typeface="Seravek Light"/>
                <a:cs typeface="Seravek Light"/>
                <a:hlinkClick r:id="rId6"/>
              </a:rPr>
              <a:t>@patpannuto</a:t>
            </a:r>
            <a:r>
              <a:rPr lang="en-US" dirty="0"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11" name="Picture 2" descr="Image result for twitter">
            <a:extLst>
              <a:ext uri="{FF2B5EF4-FFF2-40B4-BE49-F238E27FC236}">
                <a16:creationId xmlns:a16="http://schemas.microsoft.com/office/drawing/2014/main" id="{8835E12A-C3C5-304E-AAAE-890019FE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28" y="4479468"/>
            <a:ext cx="355854" cy="2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18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9B15-21CA-6041-9B5C-11654CFD2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leads to a wide array of considerations for localization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96DE5-53EA-4F4F-8B81-34E69A633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657757" cy="3394472"/>
          </a:xfrm>
        </p:spPr>
        <p:txBody>
          <a:bodyPr/>
          <a:lstStyle/>
          <a:p>
            <a:r>
              <a:rPr lang="en-US" dirty="0"/>
              <a:t>Here are 12 dimensions</a:t>
            </a:r>
          </a:p>
          <a:p>
            <a:pPr lvl="1"/>
            <a:r>
              <a:rPr lang="en-US" dirty="0"/>
              <a:t>Covering 9 technologies</a:t>
            </a:r>
          </a:p>
          <a:p>
            <a:pPr lvl="2"/>
            <a:r>
              <a:rPr lang="en-US" dirty="0"/>
              <a:t>Each have several implementations</a:t>
            </a:r>
          </a:p>
          <a:p>
            <a:pPr lvl="1"/>
            <a:r>
              <a:rPr lang="en-US" dirty="0"/>
              <a:t>(bigger is better)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dirty="0">
                <a:sym typeface="Wingdings" pitchFamily="2" charset="2"/>
              </a:rPr>
              <a:t>No one technology will suit all applications</a:t>
            </a:r>
          </a:p>
          <a:p>
            <a:pPr lvl="1"/>
            <a:r>
              <a:rPr lang="en-US" dirty="0">
                <a:sym typeface="Wingdings" pitchFamily="2" charset="2"/>
              </a:rPr>
              <a:t>What does it mean to localize a person to 1cm?</a:t>
            </a:r>
          </a:p>
          <a:p>
            <a:pPr lvl="1"/>
            <a:r>
              <a:rPr lang="en-US" dirty="0">
                <a:sym typeface="Wingdings" pitchFamily="2" charset="2"/>
              </a:rPr>
              <a:t>Motion? Through-wall?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6087B-A889-3C48-8244-F30BC96E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 Shot 2016-01-31 at 16.01.55.png">
            <a:extLst>
              <a:ext uri="{FF2B5EF4-FFF2-40B4-BE49-F238E27FC236}">
                <a16:creationId xmlns:a16="http://schemas.microsoft.com/office/drawing/2014/main" id="{B8DFFD3A-CDCF-BD44-BFB6-E610A3E94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57" y="900114"/>
            <a:ext cx="4876486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8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4FB4-43DE-9E4E-8EE6-ABBF64BC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a shared benchmark?</a:t>
            </a:r>
            <a:br>
              <a:rPr lang="en-US" dirty="0"/>
            </a:br>
            <a:r>
              <a:rPr lang="en-US" dirty="0">
                <a:latin typeface="Seravek" panose="020B0503040000020004" pitchFamily="34" charset="0"/>
              </a:rPr>
              <a:t>Case Study: The Microsoft Indoor Localization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584FA-C4CB-4E4D-9C95-DB4A98A61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“solved” accuracy, and a little bit </a:t>
            </a:r>
            <a:r>
              <a:rPr lang="en-US" dirty="0" err="1"/>
              <a:t>deployability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EEC77-BAFA-1F48-9309-788C584F3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E98FF-5470-5D4B-BA8B-7339F0795F54}"/>
              </a:ext>
            </a:extLst>
          </p:cNvPr>
          <p:cNvGrpSpPr/>
          <p:nvPr/>
        </p:nvGrpSpPr>
        <p:grpSpPr>
          <a:xfrm>
            <a:off x="376799" y="1684555"/>
            <a:ext cx="4454977" cy="2166085"/>
            <a:chOff x="177537" y="1249447"/>
            <a:chExt cx="5105283" cy="2591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D683A1-C521-7D4D-BAAB-FE72B719F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16" t="26275" r="9457" b="18777"/>
            <a:stretch/>
          </p:blipFill>
          <p:spPr>
            <a:xfrm>
              <a:off x="362968" y="1249447"/>
              <a:ext cx="4334676" cy="24081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D3AAFB-FD14-564D-BB40-706342923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86" t="27500" b="14826"/>
            <a:stretch/>
          </p:blipFill>
          <p:spPr>
            <a:xfrm>
              <a:off x="177537" y="1313313"/>
              <a:ext cx="5105283" cy="252768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6AE7215-B065-7940-BFFD-85EC092CDA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0222"/>
          <a:stretch/>
        </p:blipFill>
        <p:spPr>
          <a:xfrm>
            <a:off x="538610" y="3758628"/>
            <a:ext cx="3642834" cy="1285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F243E-D77E-314C-B5BC-F44B96ECE40F}"/>
              </a:ext>
            </a:extLst>
          </p:cNvPr>
          <p:cNvSpPr txBox="1"/>
          <p:nvPr/>
        </p:nvSpPr>
        <p:spPr>
          <a:xfrm rot="19800000">
            <a:off x="468618" y="1737907"/>
            <a:ext cx="538930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17F66-288B-1D44-AD13-259A4E63209C}"/>
              </a:ext>
            </a:extLst>
          </p:cNvPr>
          <p:cNvSpPr txBox="1"/>
          <p:nvPr/>
        </p:nvSpPr>
        <p:spPr>
          <a:xfrm rot="19800000">
            <a:off x="635930" y="3775972"/>
            <a:ext cx="67493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2A529-5B3F-B747-BB8E-F97ED3E9B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801" y="1720713"/>
            <a:ext cx="4271105" cy="11850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0E05DE-4087-0D4B-B8B6-DAEE3B7E768F}"/>
              </a:ext>
            </a:extLst>
          </p:cNvPr>
          <p:cNvSpPr txBox="1"/>
          <p:nvPr/>
        </p:nvSpPr>
        <p:spPr>
          <a:xfrm rot="19800000">
            <a:off x="8254280" y="1749004"/>
            <a:ext cx="53424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9D167E-38C5-E840-B2B8-DA32507D2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064" y="2990930"/>
            <a:ext cx="4083736" cy="20184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5C330B-BF32-1747-8A63-31E525E74F8A}"/>
              </a:ext>
            </a:extLst>
          </p:cNvPr>
          <p:cNvSpPr txBox="1"/>
          <p:nvPr/>
        </p:nvSpPr>
        <p:spPr>
          <a:xfrm rot="19800000">
            <a:off x="8258384" y="3105626"/>
            <a:ext cx="543739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2018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0DFF7D9-EDF2-1541-AF50-A0113AD080F6}"/>
              </a:ext>
            </a:extLst>
          </p:cNvPr>
          <p:cNvSpPr/>
          <p:nvPr/>
        </p:nvSpPr>
        <p:spPr>
          <a:xfrm>
            <a:off x="1368171" y="3078400"/>
            <a:ext cx="6576949" cy="9168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3D positioning — in uncontrolled, real-world environments — from meters to centimeters over a few years</a:t>
            </a:r>
          </a:p>
        </p:txBody>
      </p:sp>
    </p:spTree>
    <p:extLst>
      <p:ext uri="{BB962C8B-B14F-4D97-AF65-F5344CB8AC3E}">
        <p14:creationId xmlns:p14="http://schemas.microsoft.com/office/powerpoint/2010/main" val="4209258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41CA-7B8F-7149-8AC1-18CE0B04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Competitions for every possible combination do not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D0EF3-2C4B-1447-8888-74193AAE3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979500" cy="3394472"/>
          </a:xfrm>
        </p:spPr>
        <p:txBody>
          <a:bodyPr/>
          <a:lstStyle/>
          <a:p>
            <a:r>
              <a:rPr lang="en-US" dirty="0"/>
              <a:t>Results in fragmentation</a:t>
            </a:r>
          </a:p>
          <a:p>
            <a:pPr lvl="1"/>
            <a:r>
              <a:rPr lang="en-US" dirty="0"/>
              <a:t>How do you “fairly” compare systems with different application requirements?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11FC4-8D34-0642-BDF8-019154A26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E83C6D1-808A-1F43-9F83-5BA702A32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700" y="1351252"/>
            <a:ext cx="4350525" cy="3243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F1935-4E01-9641-A0FC-526112EDE730}"/>
              </a:ext>
            </a:extLst>
          </p:cNvPr>
          <p:cNvSpPr txBox="1"/>
          <p:nvPr/>
        </p:nvSpPr>
        <p:spPr>
          <a:xfrm>
            <a:off x="4572000" y="4663388"/>
            <a:ext cx="4079929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" dirty="0" err="1"/>
              <a:t>Mautz</a:t>
            </a:r>
            <a:r>
              <a:rPr lang="en-US" sz="750" dirty="0"/>
              <a:t>, Rainer. "Indoor positioning technologies." (2012).</a:t>
            </a:r>
          </a:p>
        </p:txBody>
      </p:sp>
    </p:spTree>
    <p:extLst>
      <p:ext uri="{BB962C8B-B14F-4D97-AF65-F5344CB8AC3E}">
        <p14:creationId xmlns:p14="http://schemas.microsoft.com/office/powerpoint/2010/main" val="282220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911AB-BE6E-DD46-BC7F-F98B3BBB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Fragmentation is exacerbated by fragmentation of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0A383-190F-0C48-86F4-C2D3EEBC5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non-exhaustive list of venues with recent interesting work</a:t>
            </a:r>
          </a:p>
          <a:p>
            <a:pPr lvl="1"/>
            <a:r>
              <a:rPr lang="en-US" dirty="0"/>
              <a:t>MobiCom’18: </a:t>
            </a:r>
            <a:r>
              <a:rPr lang="en-US" dirty="0">
                <a:hlinkClick r:id="rId2"/>
              </a:rPr>
              <a:t>Session 7: Where are U Now? Localization and Motion Tracking </a:t>
            </a:r>
            <a:endParaRPr lang="en-US" dirty="0"/>
          </a:p>
          <a:p>
            <a:pPr lvl="1"/>
            <a:r>
              <a:rPr lang="en-US" dirty="0"/>
              <a:t>NSDI’19: </a:t>
            </a:r>
            <a:r>
              <a:rPr lang="en-US" dirty="0">
                <a:hlinkClick r:id="rId3"/>
              </a:rPr>
              <a:t>Session: Wireless Applications [1 Localization, 1 Tracking paper]</a:t>
            </a:r>
            <a:endParaRPr lang="en-US" dirty="0"/>
          </a:p>
          <a:p>
            <a:pPr lvl="1"/>
            <a:r>
              <a:rPr lang="en-US" dirty="0"/>
              <a:t>SenSys’18: </a:t>
            </a:r>
            <a:r>
              <a:rPr lang="en-US" dirty="0">
                <a:hlinkClick r:id="rId4"/>
              </a:rPr>
              <a:t>Session IV: Lost [3 Localization papers]</a:t>
            </a:r>
            <a:endParaRPr lang="en-US" dirty="0"/>
          </a:p>
          <a:p>
            <a:pPr lvl="1"/>
            <a:r>
              <a:rPr lang="en-US" dirty="0"/>
              <a:t>IPSN’19: </a:t>
            </a:r>
            <a:r>
              <a:rPr lang="en-US" dirty="0">
                <a:hlinkClick r:id="rId5"/>
              </a:rPr>
              <a:t>Session 1: Location tracking</a:t>
            </a:r>
            <a:endParaRPr lang="en-US" dirty="0"/>
          </a:p>
          <a:p>
            <a:pPr lvl="1"/>
            <a:r>
              <a:rPr lang="en-US" dirty="0"/>
              <a:t>SIGCOMM’18: </a:t>
            </a:r>
            <a:r>
              <a:rPr lang="en-US" dirty="0">
                <a:hlinkClick r:id="rId6"/>
              </a:rPr>
              <a:t>Session 3: Wireless Links [1 Localization paper]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IPIN’18 </a:t>
            </a:r>
            <a:r>
              <a:rPr lang="en-US" dirty="0">
                <a:hlinkClick r:id="rId7"/>
              </a:rPr>
              <a:t>(International Conference on Indoor Positioning and Indoor Navigation)</a:t>
            </a:r>
            <a:endParaRPr lang="en-US" dirty="0"/>
          </a:p>
          <a:p>
            <a:pPr lvl="1"/>
            <a:r>
              <a:rPr lang="en-US" dirty="0"/>
              <a:t>ICL-GNSS’19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  <a:hlinkClick r:id="rId8"/>
              </a:rPr>
              <a:t>(International Conference on Localization and GNSS)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[and these are just more systems-focused venues…]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BD466-6A41-9B45-BFAC-56232F3B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12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F3216-B1EB-4E43-88B8-66717104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the community is fragmented, no meta-analysis of results and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478CC-A5B2-F44D-B4C2-01B9E1E44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Though efforts like the Indoor Localization Competition show people are willing to come together for common goals</a:t>
            </a:r>
          </a:p>
          <a:p>
            <a:r>
              <a:rPr lang="en-US" dirty="0"/>
              <a:t>Opportunity for CPS-</a:t>
            </a:r>
            <a:r>
              <a:rPr lang="en-US" dirty="0" err="1"/>
              <a:t>IoTBench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F0DDF-66A2-7740-BC9C-71E4D8DB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4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DEE49-90D2-7A4C-BDE9-AED760E3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>
              <a:latin typeface="Seravek" panose="020B050304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4510F-7E41-7D47-AC04-DCE3154F8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Planes: Scenarios that cannot be (easily) replicated</a:t>
            </a:r>
          </a:p>
          <a:p>
            <a:pPr lvl="1"/>
            <a:r>
              <a:rPr lang="en-US" dirty="0"/>
              <a:t>Trains: How to design ground truth</a:t>
            </a:r>
          </a:p>
          <a:p>
            <a:r>
              <a:rPr lang="en-US" dirty="0"/>
              <a:t>Comparisons</a:t>
            </a:r>
          </a:p>
          <a:p>
            <a:pPr lvl="1"/>
            <a:r>
              <a:rPr lang="en-US" dirty="0"/>
              <a:t>Apples &amp; Oranges: How to quantitatively compare different architectures?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E0526-42A9-0C42-95B4-A2B3267B1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6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53352</TotalTime>
  <Words>1494</Words>
  <Application>Microsoft Macintosh PowerPoint</Application>
  <PresentationFormat>On-screen Show (16:9)</PresentationFormat>
  <Paragraphs>220</Paragraphs>
  <Slides>36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Seravek</vt:lpstr>
      <vt:lpstr>Seravek </vt:lpstr>
      <vt:lpstr>Seravek ExtraLight</vt:lpstr>
      <vt:lpstr>Seravek Light</vt:lpstr>
      <vt:lpstr>Seravek Medium</vt:lpstr>
      <vt:lpstr>Wingdings</vt:lpstr>
      <vt:lpstr>Office Theme</vt:lpstr>
      <vt:lpstr>Planes, Trains, Apples, and Oranges Reproducible Results and Fair Comparisons in Localization Research</vt:lpstr>
      <vt:lpstr>Localization empowers current and future technologies</vt:lpstr>
      <vt:lpstr>But localization means many things to many people</vt:lpstr>
      <vt:lpstr>Which leads to a wide array of considerations for localization systems</vt:lpstr>
      <vt:lpstr>What happens with a shared benchmark? Case Study: The Microsoft Indoor Localization Competition</vt:lpstr>
      <vt:lpstr>Competitions for every possible combination do not scale</vt:lpstr>
      <vt:lpstr>Fragmentation is exacerbated by fragmentation of the community</vt:lpstr>
      <vt:lpstr>Because the community is fragmented, no meta-analysis of results and norms</vt:lpstr>
      <vt:lpstr>Outline</vt:lpstr>
      <vt:lpstr>Sometimes things in the physical world only happen just that way, just that once</vt:lpstr>
      <vt:lpstr>Example: RF-IDraw</vt:lpstr>
      <vt:lpstr>Example: Tagoram / RFID trackers</vt:lpstr>
      <vt:lpstr>Example: Wi-Fi / etc fingerprinting</vt:lpstr>
      <vt:lpstr>Sometimes interesting ideas require interesting hardware</vt:lpstr>
      <vt:lpstr>Sometimes interesting work comes from data that is not easily shared</vt:lpstr>
      <vt:lpstr>Should a discussion of reproducibility be required?</vt:lpstr>
      <vt:lpstr>Are datasets the answer?</vt:lpstr>
      <vt:lpstr>Outline</vt:lpstr>
      <vt:lpstr>Ground truth is the localization chicken and egg problem</vt:lpstr>
      <vt:lpstr>For a metrology problem, let’s look to the metrology experts!</vt:lpstr>
      <vt:lpstr>For a metrology problem, let’s look to the metrology experts!</vt:lpstr>
      <vt:lpstr>Standardized test environments lag the leading edge of research ideas</vt:lpstr>
      <vt:lpstr>Is a FlockLab of localization plausible?</vt:lpstr>
      <vt:lpstr>What are we doing today?</vt:lpstr>
      <vt:lpstr>Capturing accurate ground truth can be challenging</vt:lpstr>
      <vt:lpstr>We have solutions, but they can be prohibitively expensive</vt:lpstr>
      <vt:lpstr>We have no idea how to handle evaluations in infrastructure-free scenarios</vt:lpstr>
      <vt:lpstr>Experimental design is being under-reported</vt:lpstr>
      <vt:lpstr>Outline</vt:lpstr>
      <vt:lpstr>Step 1: We all need to agree on the underlying language</vt:lpstr>
      <vt:lpstr>Related work sections are the art of choosing a different subset of metrics</vt:lpstr>
      <vt:lpstr>Abstracts demand “one-number” performance</vt:lpstr>
      <vt:lpstr>Newer innovations becoming increasingly cross-layer</vt:lpstr>
      <vt:lpstr>Datasets are an opportunity to decouple?</vt:lpstr>
      <vt:lpstr>Growing the scope of CPSBench? Venue for (ir)reproducible results?</vt:lpstr>
      <vt:lpstr>Conclusion / Looking toward the next session… What role does CPS-IoTBench have moving forward?</vt:lpstr>
    </vt:vector>
  </TitlesOfParts>
  <Company>University of Michigan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Pat Pannuto</cp:lastModifiedBy>
  <cp:revision>889</cp:revision>
  <cp:lastPrinted>2019-01-13T14:54:44Z</cp:lastPrinted>
  <dcterms:created xsi:type="dcterms:W3CDTF">2016-01-31T20:16:06Z</dcterms:created>
  <dcterms:modified xsi:type="dcterms:W3CDTF">2019-04-17T15:12:13Z</dcterms:modified>
</cp:coreProperties>
</file>